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72" r:id="rId3"/>
    <p:sldId id="274" r:id="rId4"/>
    <p:sldId id="275" r:id="rId5"/>
    <p:sldId id="276" r:id="rId6"/>
    <p:sldId id="277" r:id="rId7"/>
    <p:sldId id="278" r:id="rId8"/>
    <p:sldId id="279" r:id="rId9"/>
    <p:sldId id="273"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1" autoAdjust="0"/>
    <p:restoredTop sz="94660"/>
  </p:normalViewPr>
  <p:slideViewPr>
    <p:cSldViewPr snapToGrid="0">
      <p:cViewPr varScale="1">
        <p:scale>
          <a:sx n="69" d="100"/>
          <a:sy n="69" d="100"/>
        </p:scale>
        <p:origin x="448" y="44"/>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15-10-2018</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smtClean="0"/>
              <a:t>Klik op het pictogram in het midden om een achtergrondafbeelding toe te voegen (19,05 x 27 cm). </a:t>
            </a:r>
            <a:br>
              <a:rPr lang="nl-NL" dirty="0" smtClean="0"/>
            </a:br>
            <a:r>
              <a:rPr lang="nl-NL" dirty="0" smtClean="0"/>
              <a:t>Verplaats deze vervolgens naar de achtergrond om de tekst te typen.</a:t>
            </a:r>
            <a:endParaRPr lang="nl-NL" dirty="0"/>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smtClean="0"/>
              <a:t>Klik op het pictogram in het midden om een achtergrondafbeelding toe te voegen (19,05 x 27 cm). </a:t>
            </a:r>
            <a:br>
              <a:rPr lang="nl-NL" dirty="0" smtClean="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smtClean="0"/>
              <a:t>Klik op het pictogram in het midden om een afbeelding toe te voegen (19,05 x 10 cm).</a:t>
            </a:r>
            <a:r>
              <a:rPr lang="nl-NL" sz="1600" dirty="0" smtClean="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smtClean="0"/>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smtClean="0"/>
              <a:t>Klik op het pictogram in het midden om een afbeelding toe te voegen (19,05 x 10 cm).</a:t>
            </a:r>
            <a:r>
              <a:rPr lang="nl-NL" sz="1600" dirty="0" smtClean="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smtClean="0"/>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depot.wur.nl/402988"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285968" y="1674980"/>
            <a:ext cx="8765626" cy="4524315"/>
          </a:xfrm>
          <a:prstGeom prst="rect">
            <a:avLst/>
          </a:prstGeom>
        </p:spPr>
        <p:txBody>
          <a:bodyPr wrap="square">
            <a:spAutoFit/>
          </a:bodyPr>
          <a:lstStyle/>
          <a:p>
            <a:pPr defTabSz="457200"/>
            <a:r>
              <a:rPr lang="nl-NL" sz="2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Nationaal</a:t>
            </a:r>
          </a:p>
          <a:p>
            <a:pPr defTabSz="457200"/>
            <a:endPar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Welke </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wetten en regels gelden er voor bedrijven in Nederland? Je hoeft niet alle losse wetten te benoemen maar de thema's waar deze onder vallen. Bijvoorbeeld wetten die te maken hebben met dierenwelzijn of concurrentie</a:t>
            </a:r>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eigen vakgebied</a:t>
            </a:r>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a:p>
            <a:pPr defTabSz="457200">
              <a:buFont typeface="+mj-lt"/>
              <a:buAutoNum type="arabicPeriod"/>
            </a:pPr>
            <a:endPar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Waarom </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zijn deze wetten er? Geef tenminste 5 argumenten. </a:t>
            </a:r>
          </a:p>
          <a:p>
            <a:pPr defTabSz="457200">
              <a:buFont typeface="+mj-lt"/>
              <a:buAutoNum type="arabicPeriod"/>
            </a:pPr>
            <a:endPar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Wat </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is een aanbestedingswet? </a:t>
            </a:r>
          </a:p>
          <a:p>
            <a:pPr defTabSz="457200">
              <a:buFont typeface="+mj-lt"/>
              <a:buAutoNum type="arabicPeriod"/>
            </a:pPr>
            <a:endPar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Wat </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is een mededingingswet? </a:t>
            </a:r>
          </a:p>
          <a:p>
            <a:pPr defTabSz="457200">
              <a:buFont typeface="+mj-lt"/>
              <a:buAutoNum type="arabicPeriod"/>
            </a:pPr>
            <a:endPar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Wat </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is en wat doet de Autoriteit Consument &amp; Markt (ACM)? </a:t>
            </a:r>
          </a:p>
        </p:txBody>
      </p:sp>
      <p:sp>
        <p:nvSpPr>
          <p:cNvPr id="2" name="Tekstvak 1"/>
          <p:cNvSpPr txBox="1"/>
          <p:nvPr/>
        </p:nvSpPr>
        <p:spPr>
          <a:xfrm>
            <a:off x="3622926" y="849746"/>
            <a:ext cx="4091709" cy="646331"/>
          </a:xfrm>
          <a:prstGeom prst="rect">
            <a:avLst/>
          </a:prstGeom>
          <a:noFill/>
        </p:spPr>
        <p:txBody>
          <a:bodyPr wrap="square" rtlCol="0">
            <a:spAutoFit/>
          </a:bodyPr>
          <a:lstStyle/>
          <a:p>
            <a:pPr algn="ctr"/>
            <a:r>
              <a:rPr lang="nl-NL" sz="3600" b="1" dirty="0" smtClean="0"/>
              <a:t>Volgens de regels</a:t>
            </a:r>
            <a:endParaRPr lang="nl-NL" sz="3600" b="1" dirty="0"/>
          </a:p>
        </p:txBody>
      </p:sp>
    </p:spTree>
    <p:extLst>
      <p:ext uri="{BB962C8B-B14F-4D97-AF65-F5344CB8AC3E}">
        <p14:creationId xmlns:p14="http://schemas.microsoft.com/office/powerpoint/2010/main" val="187090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69082" y="671831"/>
            <a:ext cx="8523890" cy="4339650"/>
          </a:xfrm>
          <a:prstGeom prst="rect">
            <a:avLst/>
          </a:prstGeom>
        </p:spPr>
        <p:txBody>
          <a:bodyPr wrap="square">
            <a:spAutoFit/>
          </a:bodyPr>
          <a:lstStyle/>
          <a:p>
            <a:pPr defTabSz="457200"/>
            <a:r>
              <a:rPr lang="nl-NL"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Internationaal</a:t>
            </a:r>
            <a:endParaRPr lang="nl-NL"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endPar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Wanneer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je als Nederlands bedrijf besluit handel te gaan drijven met andere landen (binnen de EU), waar moet je dan allemaal rekening mee houden? </a:t>
            </a:r>
          </a:p>
          <a:p>
            <a:pPr defTabSz="457200">
              <a:buFont typeface="+mj-lt"/>
              <a:buAutoNum type="arabicPeriod"/>
            </a:pPr>
            <a:endPar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Hoe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is de handel in de Europese Unie geregeld? </a:t>
            </a:r>
          </a:p>
          <a:p>
            <a:pPr defTabSz="457200">
              <a:buFont typeface="+mj-lt"/>
              <a:buAutoNum type="arabicPeriod"/>
            </a:pPr>
            <a:endPar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Waarom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hebben ze dit zo gedaan denk je?</a:t>
            </a:r>
          </a:p>
          <a:p>
            <a:pPr defTabSz="457200">
              <a:buFont typeface="+mj-lt"/>
              <a:buAutoNum type="arabicPeriod"/>
            </a:pPr>
            <a:endPar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Wat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zijn de voordelen van een 'open' Europese Unie?</a:t>
            </a:r>
          </a:p>
          <a:p>
            <a:pPr defTabSz="457200">
              <a:buFont typeface="+mj-lt"/>
              <a:buAutoNum type="arabicPeriod"/>
            </a:pPr>
            <a:endPar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Wat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zijn de nadelen</a:t>
            </a: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a:p>
            <a:pPr defTabSz="457200">
              <a:buFont typeface="+mj-lt"/>
              <a:buAutoNum type="arabicPeriod"/>
            </a:pPr>
            <a:endParaRPr lang="nl-NL"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Wat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zijn handelsverdragen</a:t>
            </a:r>
          </a:p>
        </p:txBody>
      </p:sp>
    </p:spTree>
    <p:extLst>
      <p:ext uri="{BB962C8B-B14F-4D97-AF65-F5344CB8AC3E}">
        <p14:creationId xmlns:p14="http://schemas.microsoft.com/office/powerpoint/2010/main" val="192822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93225" y="419100"/>
            <a:ext cx="8870732" cy="6217087"/>
          </a:xfrm>
          <a:prstGeom prst="rect">
            <a:avLst/>
          </a:prstGeom>
        </p:spPr>
        <p:txBody>
          <a:bodyPr wrap="square">
            <a:spAutoFit/>
          </a:bodyPr>
          <a:lstStyle/>
          <a:p>
            <a:pPr defTabSz="457200"/>
            <a:r>
              <a:rPr lang="nl-NL" sz="2000" b="1" dirty="0">
                <a:solidFill>
                  <a:prstClr val="black"/>
                </a:solidFill>
                <a:latin typeface="Verdana" panose="020B0604030504040204" pitchFamily="34" charset="0"/>
                <a:ea typeface="Verdana" panose="020B0604030504040204" pitchFamily="34" charset="0"/>
                <a:cs typeface="Verdana" panose="020B0604030504040204" pitchFamily="34" charset="0"/>
              </a:rPr>
              <a:t>Casus: Handel in planten, dieren en </a:t>
            </a:r>
            <a:r>
              <a:rPr lang="nl-NL" sz="20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agroproducten</a:t>
            </a:r>
          </a:p>
          <a:p>
            <a:pPr defTabSz="457200"/>
            <a:endParaRPr lang="nl-NL"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Ga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op de website van het RVO op zoek naar marktinformatie over melk en melkproducten. Hoeveel ton kaas heeft Nederland dit jaar dusver geëxporteerd? (Deze informatie kun je vinden op de site van de EU). </a:t>
            </a:r>
          </a:p>
          <a:p>
            <a:pPr defTabSz="457200">
              <a:buFont typeface="+mj-lt"/>
              <a:buAutoNum type="arabicPeriod"/>
            </a:pPr>
            <a:endPar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Naar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welke landen heeft Nederland de meeste kaas geëxporteerd? Hoeveel ton?</a:t>
            </a:r>
          </a:p>
          <a:p>
            <a:pPr defTabSz="457200">
              <a:buFont typeface="+mj-lt"/>
              <a:buAutoNum type="arabicPeriod"/>
            </a:pPr>
            <a:endPar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Ga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op de site van de RVO naar het kopje 'uitvoer agrarische producten'. Bekijk welke regelgeving er is voor het uitvoeren van zuivel producten. Wat zijn de belangrijkste dingen waar je rekening mee moet houden wanneer je zuivel wilt exporteren buiten de EU? </a:t>
            </a:r>
          </a:p>
          <a:p>
            <a:pPr defTabSz="457200">
              <a:buFont typeface="+mj-lt"/>
              <a:buAutoNum type="arabicPeriod"/>
            </a:pPr>
            <a:endPar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Wat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zijn invoerrechten?</a:t>
            </a:r>
          </a:p>
          <a:p>
            <a:pPr defTabSz="457200">
              <a:buFont typeface="+mj-lt"/>
              <a:buAutoNum type="arabicPeriod"/>
            </a:pPr>
            <a:endPar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Wat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is een uitvoercertificaat? Waarom heb je deze nodig?</a:t>
            </a:r>
          </a:p>
          <a:p>
            <a:pPr defTabSz="457200">
              <a:buFont typeface="+mj-lt"/>
              <a:buAutoNum type="arabicPeriod"/>
            </a:pPr>
            <a:endPar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457200">
              <a:buFont typeface="+mj-lt"/>
              <a:buAutoNum type="arabicPeriod"/>
            </a:pPr>
            <a:r>
              <a:rPr lang="nl-N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Bij </a:t>
            </a:r>
            <a:r>
              <a:rPr lang="nl-NL" dirty="0">
                <a:solidFill>
                  <a:prstClr val="black"/>
                </a:solidFill>
                <a:latin typeface="Verdana" panose="020B0604030504040204" pitchFamily="34" charset="0"/>
                <a:ea typeface="Verdana" panose="020B0604030504040204" pitchFamily="34" charset="0"/>
                <a:cs typeface="Verdana" panose="020B0604030504040204" pitchFamily="34" charset="0"/>
              </a:rPr>
              <a:t>export krijg je ook te maken met de douane. Je kunt hier in de exporteerwijzer meer over lezen. Waar moet je als bedrijf allemaal aan voldoen? Maak een lijstje. </a:t>
            </a:r>
          </a:p>
          <a:p>
            <a:pPr defTabSz="457200"/>
            <a:endParaRPr lang="nl-NL"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8947319" y="4114799"/>
            <a:ext cx="2383289" cy="1065671"/>
          </a:xfrm>
          <a:prstGeom prst="rect">
            <a:avLst/>
          </a:prstGeom>
        </p:spPr>
      </p:pic>
    </p:spTree>
    <p:extLst>
      <p:ext uri="{BB962C8B-B14F-4D97-AF65-F5344CB8AC3E}">
        <p14:creationId xmlns:p14="http://schemas.microsoft.com/office/powerpoint/2010/main" val="335239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13407" t="14039" r="32413" b="10636"/>
          <a:stretch/>
        </p:blipFill>
        <p:spPr>
          <a:xfrm>
            <a:off x="1331428" y="549523"/>
            <a:ext cx="7457658" cy="5572981"/>
          </a:xfrm>
          <a:prstGeom prst="rect">
            <a:avLst/>
          </a:prstGeom>
        </p:spPr>
      </p:pic>
    </p:spTree>
    <p:extLst>
      <p:ext uri="{BB962C8B-B14F-4D97-AF65-F5344CB8AC3E}">
        <p14:creationId xmlns:p14="http://schemas.microsoft.com/office/powerpoint/2010/main" val="283636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42660" y="2234684"/>
            <a:ext cx="3801554" cy="830997"/>
          </a:xfrm>
          <a:prstGeom prst="rect">
            <a:avLst/>
          </a:prstGeom>
        </p:spPr>
        <p:txBody>
          <a:bodyPr wrap="none">
            <a:spAutoFit/>
          </a:bodyPr>
          <a:lstStyle/>
          <a:p>
            <a:pPr defTabSz="457200"/>
            <a:r>
              <a:rPr lang="nl-NL" sz="2400" dirty="0">
                <a:solidFill>
                  <a:prstClr val="black"/>
                </a:solidFill>
                <a:latin typeface="Calibri"/>
                <a:hlinkClick r:id="rId2"/>
              </a:rPr>
              <a:t>http://</a:t>
            </a:r>
            <a:r>
              <a:rPr lang="nl-NL" sz="2400" dirty="0" smtClean="0">
                <a:solidFill>
                  <a:prstClr val="black"/>
                </a:solidFill>
                <a:latin typeface="Calibri"/>
                <a:hlinkClick r:id="rId2"/>
              </a:rPr>
              <a:t>edepot.wur.nl/402988</a:t>
            </a:r>
            <a:endParaRPr lang="nl-NL" sz="2400" dirty="0" smtClean="0">
              <a:solidFill>
                <a:prstClr val="black"/>
              </a:solidFill>
              <a:latin typeface="Calibri"/>
            </a:endParaRPr>
          </a:p>
          <a:p>
            <a:pPr defTabSz="457200"/>
            <a:endParaRPr lang="nl-NL" sz="2400" dirty="0">
              <a:solidFill>
                <a:prstClr val="black"/>
              </a:solidFill>
              <a:latin typeface="Calibri"/>
            </a:endParaRPr>
          </a:p>
        </p:txBody>
      </p:sp>
      <p:pic>
        <p:nvPicPr>
          <p:cNvPr id="3" name="Afbeelding 2"/>
          <p:cNvPicPr>
            <a:picLocks noChangeAspect="1"/>
          </p:cNvPicPr>
          <p:nvPr/>
        </p:nvPicPr>
        <p:blipFill>
          <a:blip r:embed="rId3"/>
          <a:stretch>
            <a:fillRect/>
          </a:stretch>
        </p:blipFill>
        <p:spPr>
          <a:xfrm>
            <a:off x="5627649" y="4102677"/>
            <a:ext cx="3481118" cy="1475360"/>
          </a:xfrm>
          <a:prstGeom prst="rect">
            <a:avLst/>
          </a:prstGeom>
        </p:spPr>
      </p:pic>
    </p:spTree>
    <p:extLst>
      <p:ext uri="{BB962C8B-B14F-4D97-AF65-F5344CB8AC3E}">
        <p14:creationId xmlns:p14="http://schemas.microsoft.com/office/powerpoint/2010/main" val="369401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2248" y="751344"/>
            <a:ext cx="8523890" cy="3785652"/>
          </a:xfrm>
          <a:prstGeom prst="rect">
            <a:avLst/>
          </a:prstGeom>
        </p:spPr>
        <p:txBody>
          <a:bodyPr wrap="square">
            <a:spAutoFit/>
          </a:bodyPr>
          <a:lstStyle/>
          <a:p>
            <a:pPr defTabSz="457200"/>
            <a:r>
              <a:rPr lang="nl-NL" sz="3600" b="1" dirty="0" smtClean="0">
                <a:solidFill>
                  <a:prstClr val="black"/>
                </a:solidFill>
                <a:latin typeface="Calibri"/>
              </a:rPr>
              <a:t>Verslag</a:t>
            </a:r>
          </a:p>
          <a:p>
            <a:pPr defTabSz="457200"/>
            <a:endParaRPr lang="nl-NL" sz="2800" b="1" dirty="0">
              <a:solidFill>
                <a:prstClr val="black"/>
              </a:solidFill>
              <a:latin typeface="Calibri"/>
            </a:endParaRPr>
          </a:p>
          <a:p>
            <a:pPr marL="342900" indent="-342900" defTabSz="457200">
              <a:buClr>
                <a:schemeClr val="accent4"/>
              </a:buClr>
              <a:buSzPct val="150000"/>
              <a:buFont typeface="Arial" panose="020B0604020202020204" pitchFamily="34" charset="0"/>
              <a:buChar char="•"/>
            </a:pPr>
            <a:r>
              <a:rPr lang="nl-NL" sz="2400" dirty="0" smtClean="0">
                <a:solidFill>
                  <a:prstClr val="black"/>
                </a:solidFill>
                <a:latin typeface="Calibri"/>
              </a:rPr>
              <a:t>Maak door de vragen te beantwoorden een verslag</a:t>
            </a:r>
          </a:p>
          <a:p>
            <a:pPr marL="342900" indent="-342900" defTabSz="457200">
              <a:buClr>
                <a:schemeClr val="accent4"/>
              </a:buClr>
              <a:buSzPct val="150000"/>
              <a:buFont typeface="Arial" panose="020B0604020202020204" pitchFamily="34" charset="0"/>
              <a:buChar char="•"/>
            </a:pPr>
            <a:endParaRPr lang="nl-NL" sz="2400" dirty="0" smtClean="0">
              <a:solidFill>
                <a:prstClr val="black"/>
              </a:solidFill>
              <a:latin typeface="Calibri"/>
            </a:endParaRPr>
          </a:p>
          <a:p>
            <a:pPr marL="342900" indent="-342900" defTabSz="457200">
              <a:buClr>
                <a:schemeClr val="accent4"/>
              </a:buClr>
              <a:buSzPct val="150000"/>
              <a:buFont typeface="Arial" panose="020B0604020202020204" pitchFamily="34" charset="0"/>
              <a:buChar char="•"/>
            </a:pPr>
            <a:r>
              <a:rPr lang="nl-NL" sz="2400" dirty="0" smtClean="0">
                <a:solidFill>
                  <a:prstClr val="black"/>
                </a:solidFill>
                <a:latin typeface="Calibri"/>
              </a:rPr>
              <a:t>Vermeld eerst de vraag gevolgd door het antwoord</a:t>
            </a:r>
          </a:p>
          <a:p>
            <a:pPr marL="342900" indent="-342900" defTabSz="457200">
              <a:buClr>
                <a:schemeClr val="accent4"/>
              </a:buClr>
              <a:buSzPct val="150000"/>
              <a:buFont typeface="Arial" panose="020B0604020202020204" pitchFamily="34" charset="0"/>
              <a:buChar char="•"/>
            </a:pPr>
            <a:endParaRPr lang="nl-NL" sz="2400" dirty="0">
              <a:solidFill>
                <a:prstClr val="black"/>
              </a:solidFill>
              <a:latin typeface="Calibri"/>
            </a:endParaRPr>
          </a:p>
          <a:p>
            <a:pPr marL="342900" indent="-342900" defTabSz="457200">
              <a:buClr>
                <a:schemeClr val="accent4"/>
              </a:buClr>
              <a:buSzPct val="150000"/>
              <a:buFont typeface="Arial" panose="020B0604020202020204" pitchFamily="34" charset="0"/>
              <a:buChar char="•"/>
            </a:pPr>
            <a:endParaRPr lang="nl-NL" sz="2400" dirty="0" smtClean="0">
              <a:solidFill>
                <a:prstClr val="black"/>
              </a:solidFill>
              <a:latin typeface="Calibri"/>
            </a:endParaRPr>
          </a:p>
          <a:p>
            <a:pPr marL="342900" indent="-342900" defTabSz="457200">
              <a:buClr>
                <a:schemeClr val="accent4"/>
              </a:buClr>
              <a:buSzPct val="150000"/>
              <a:buFont typeface="Arial" panose="020B0604020202020204" pitchFamily="34" charset="0"/>
              <a:buChar char="•"/>
            </a:pPr>
            <a:endParaRPr lang="nl-NL" sz="2400" dirty="0">
              <a:solidFill>
                <a:prstClr val="black"/>
              </a:solidFill>
              <a:latin typeface="Calibri"/>
            </a:endParaRPr>
          </a:p>
          <a:p>
            <a:pPr marL="457200" indent="-457200" defTabSz="457200">
              <a:buClr>
                <a:schemeClr val="accent4"/>
              </a:buClr>
              <a:buSzPct val="150000"/>
              <a:buFont typeface="Arial" panose="020B0604020202020204" pitchFamily="34" charset="0"/>
              <a:buChar char="•"/>
            </a:pPr>
            <a:r>
              <a:rPr lang="nl-NL" sz="3200" dirty="0" smtClean="0">
                <a:solidFill>
                  <a:prstClr val="black"/>
                </a:solidFill>
                <a:latin typeface="Calibri"/>
              </a:rPr>
              <a:t>Succes!!!</a:t>
            </a:r>
            <a:endParaRPr lang="nl-NL" sz="2400" dirty="0">
              <a:solidFill>
                <a:prstClr val="black"/>
              </a:solidFill>
              <a:latin typeface="Calibri"/>
            </a:endParaRPr>
          </a:p>
        </p:txBody>
      </p:sp>
      <p:pic>
        <p:nvPicPr>
          <p:cNvPr id="3" name="Afbeelding 2"/>
          <p:cNvPicPr>
            <a:picLocks noChangeAspect="1"/>
          </p:cNvPicPr>
          <p:nvPr/>
        </p:nvPicPr>
        <p:blipFill>
          <a:blip r:embed="rId2"/>
          <a:stretch>
            <a:fillRect/>
          </a:stretch>
        </p:blipFill>
        <p:spPr>
          <a:xfrm>
            <a:off x="6616707" y="3780762"/>
            <a:ext cx="2377646" cy="1920406"/>
          </a:xfrm>
          <a:prstGeom prst="rect">
            <a:avLst/>
          </a:prstGeom>
        </p:spPr>
      </p:pic>
    </p:spTree>
    <p:extLst>
      <p:ext uri="{BB962C8B-B14F-4D97-AF65-F5344CB8AC3E}">
        <p14:creationId xmlns:p14="http://schemas.microsoft.com/office/powerpoint/2010/main" val="85867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184905" y="706477"/>
            <a:ext cx="6018730" cy="2492990"/>
          </a:xfrm>
          <a:prstGeom prst="rect">
            <a:avLst/>
          </a:prstGeom>
          <a:noFill/>
        </p:spPr>
        <p:txBody>
          <a:bodyPr wrap="square" rtlCol="0">
            <a:spAutoFit/>
          </a:bodyPr>
          <a:lstStyle/>
          <a:p>
            <a:pPr defTabSz="457200"/>
            <a:r>
              <a:rPr lang="nl-NL" sz="3600" dirty="0" smtClean="0">
                <a:solidFill>
                  <a:prstClr val="black"/>
                </a:solidFill>
                <a:latin typeface="Calibri"/>
              </a:rPr>
              <a:t>Aan de slag met</a:t>
            </a:r>
            <a:r>
              <a:rPr lang="nl-NL" sz="3200" dirty="0" smtClean="0">
                <a:solidFill>
                  <a:prstClr val="black"/>
                </a:solidFill>
                <a:latin typeface="Calibri"/>
              </a:rPr>
              <a:t>:</a:t>
            </a:r>
          </a:p>
          <a:p>
            <a:pPr defTabSz="457200"/>
            <a:endParaRPr lang="nl-NL" sz="2400" dirty="0">
              <a:solidFill>
                <a:prstClr val="black"/>
              </a:solidFill>
              <a:latin typeface="Calibri"/>
            </a:endParaRPr>
          </a:p>
          <a:p>
            <a:pPr marL="342900" indent="-342900" defTabSz="457200">
              <a:buClr>
                <a:schemeClr val="accent4"/>
              </a:buClr>
              <a:buSzPct val="150000"/>
              <a:buFont typeface="Arial" panose="020B0604020202020204" pitchFamily="34" charset="0"/>
              <a:buChar char="•"/>
            </a:pPr>
            <a:r>
              <a:rPr lang="nl-NL" sz="3200" dirty="0" smtClean="0">
                <a:solidFill>
                  <a:prstClr val="black"/>
                </a:solidFill>
                <a:latin typeface="Calibri"/>
              </a:rPr>
              <a:t>HANDELSPARTNERS</a:t>
            </a:r>
          </a:p>
          <a:p>
            <a:pPr marL="342900" indent="-342900" defTabSz="457200">
              <a:buClr>
                <a:schemeClr val="accent4"/>
              </a:buClr>
              <a:buSzPct val="150000"/>
              <a:buFont typeface="Arial" panose="020B0604020202020204" pitchFamily="34" charset="0"/>
              <a:buChar char="•"/>
            </a:pPr>
            <a:endParaRPr lang="nl-NL" sz="3200" dirty="0" smtClean="0">
              <a:solidFill>
                <a:prstClr val="black"/>
              </a:solidFill>
              <a:latin typeface="Calibri"/>
            </a:endParaRPr>
          </a:p>
          <a:p>
            <a:pPr marL="342900" indent="-342900" defTabSz="457200">
              <a:buClr>
                <a:schemeClr val="accent4"/>
              </a:buClr>
              <a:buSzPct val="150000"/>
              <a:buFont typeface="Arial" panose="020B0604020202020204" pitchFamily="34" charset="0"/>
              <a:buChar char="•"/>
            </a:pPr>
            <a:r>
              <a:rPr lang="nl-NL" sz="3200" dirty="0" smtClean="0">
                <a:solidFill>
                  <a:prstClr val="black"/>
                </a:solidFill>
                <a:latin typeface="Calibri"/>
              </a:rPr>
              <a:t>VOLGENS DE REGELS</a:t>
            </a:r>
            <a:endParaRPr lang="nl-NL" sz="3200" dirty="0">
              <a:solidFill>
                <a:prstClr val="black"/>
              </a:solidFill>
              <a:latin typeface="Calibri"/>
            </a:endParaRPr>
          </a:p>
        </p:txBody>
      </p:sp>
      <p:pic>
        <p:nvPicPr>
          <p:cNvPr id="3" name="Afbeelding 2"/>
          <p:cNvPicPr>
            <a:picLocks noChangeAspect="1"/>
          </p:cNvPicPr>
          <p:nvPr/>
        </p:nvPicPr>
        <p:blipFill>
          <a:blip r:embed="rId2"/>
          <a:stretch>
            <a:fillRect/>
          </a:stretch>
        </p:blipFill>
        <p:spPr>
          <a:xfrm>
            <a:off x="3484361" y="3771876"/>
            <a:ext cx="3792041" cy="2097206"/>
          </a:xfrm>
          <a:prstGeom prst="rect">
            <a:avLst/>
          </a:prstGeom>
        </p:spPr>
      </p:pic>
    </p:spTree>
    <p:extLst>
      <p:ext uri="{BB962C8B-B14F-4D97-AF65-F5344CB8AC3E}">
        <p14:creationId xmlns:p14="http://schemas.microsoft.com/office/powerpoint/2010/main" val="135064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661291" y="2030789"/>
            <a:ext cx="6352583" cy="2438611"/>
          </a:xfrm>
          <a:prstGeom prst="rect">
            <a:avLst/>
          </a:prstGeom>
        </p:spPr>
      </p:pic>
    </p:spTree>
    <p:extLst>
      <p:ext uri="{BB962C8B-B14F-4D97-AF65-F5344CB8AC3E}">
        <p14:creationId xmlns:p14="http://schemas.microsoft.com/office/powerpoint/2010/main" val="224377795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mbo zone</Template>
  <TotalTime>42</TotalTime>
  <Words>121</Words>
  <Application>Microsoft Office PowerPoint</Application>
  <PresentationFormat>Breedbeeld</PresentationFormat>
  <Paragraphs>53</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van den Berg</dc:creator>
  <cp:lastModifiedBy>Marianne Jonge, de</cp:lastModifiedBy>
  <cp:revision>8</cp:revision>
  <dcterms:created xsi:type="dcterms:W3CDTF">2018-10-09T08:19:31Z</dcterms:created>
  <dcterms:modified xsi:type="dcterms:W3CDTF">2018-10-15T12:17:26Z</dcterms:modified>
</cp:coreProperties>
</file>